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Open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.fntdata"/><Relationship Id="rId11" Type="http://schemas.openxmlformats.org/officeDocument/2006/relationships/slide" Target="slides/slide7.xml"/><Relationship Id="rId22" Type="http://schemas.openxmlformats.org/officeDocument/2006/relationships/font" Target="fonts/OpenSans-boldItalic.fntdata"/><Relationship Id="rId10" Type="http://schemas.openxmlformats.org/officeDocument/2006/relationships/slide" Target="slides/slide6.xml"/><Relationship Id="rId21" Type="http://schemas.openxmlformats.org/officeDocument/2006/relationships/font" Target="fonts/OpenSans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OpenSans-regular.fntdata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6169d0684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6169d0684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2d1fb1d8c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2d1fb1d8c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2d1fb1d8c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52d1fb1d8c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2d1fb1d8c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2d1fb1d8c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2d1fb1d8c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52d1fb1d8c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2d1fb1d8c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2d1fb1d8c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685c3c8b7709431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685c3c8b7709431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Esta é a capa da sua proposta. Aqui você deve incluir o seu logo e o logo do cliente em questão. Uma dica bem legal é personalizá-la de acordo com o universo do cliente. Traga alguma imagem que remeta ao negócio dele, brinque com cores, enfim.. Use sua imaginação ;)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bbf1e193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bbf1e193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Descrever os principais objetivos e metas a serem atingidos conforme o potencial cliente. Essa deve ser uma etapa clara para o prospect.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bbf1e193a_1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bbf1e193a_1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Aqui o prospect poderá visualizar quais serão os primeiros passos, e quais serão as atividades recorrentes da agência.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2d1fb1d8c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52d1fb1d8c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2d1fb1d8c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52d1fb1d8c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2d1fb1d8c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52d1fb1d8c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2d1fb1d8c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2d1fb1d8c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1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540300" y="2150850"/>
            <a:ext cx="6130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/>
        </p:nvSpPr>
        <p:spPr>
          <a:xfrm>
            <a:off x="754575" y="4496700"/>
            <a:ext cx="2772000" cy="4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596750" y="308675"/>
            <a:ext cx="799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3C80D"/>
                </a:solidFill>
              </a:rPr>
              <a:t>Finalização do serviço e envio</a:t>
            </a:r>
            <a:endParaRPr b="1"/>
          </a:p>
        </p:txBody>
      </p:sp>
      <p:sp>
        <p:nvSpPr>
          <p:cNvPr id="119" name="Google Shape;119;p23"/>
          <p:cNvSpPr txBox="1"/>
          <p:nvPr>
            <p:ph idx="2" type="body"/>
          </p:nvPr>
        </p:nvSpPr>
        <p:spPr>
          <a:xfrm>
            <a:off x="596750" y="1376550"/>
            <a:ext cx="7547100" cy="23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-Ao receber o briefing</a:t>
            </a:r>
            <a:r>
              <a:rPr b="1" lang="pt-BR">
                <a:solidFill>
                  <a:srgbClr val="F3C80D"/>
                </a:solidFill>
              </a:rPr>
              <a:t> (no trello) </a:t>
            </a:r>
            <a:r>
              <a:rPr lang="pt-BR"/>
              <a:t>comece um estilo e disponibilize para aprovação (isso vai nos poupar tempo, se o cliente gostar do segmento, continuamos se não, dá tempo de mudar)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-Após esse processo, publicar a arte em PNG na pasta do Drive da empresa, para a aprovação final do cliente com a marca </a:t>
            </a:r>
            <a:r>
              <a:rPr lang="pt-BR"/>
              <a:t>d'água</a:t>
            </a:r>
            <a:r>
              <a:rPr lang="pt-BR"/>
              <a:t> implícita segundo o modelo.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-Após a aprovação concluída, salvar o arquivo e a IMG na pasta da empresa;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-Obs. Respeite o prazo de entrega que estará citado no trello.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title"/>
          </p:nvPr>
        </p:nvSpPr>
        <p:spPr>
          <a:xfrm>
            <a:off x="2852425" y="878800"/>
            <a:ext cx="393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3C80D"/>
                </a:solidFill>
              </a:rPr>
              <a:t>Questões financeiras</a:t>
            </a:r>
            <a:endParaRPr b="1"/>
          </a:p>
        </p:txBody>
      </p:sp>
      <p:sp>
        <p:nvSpPr>
          <p:cNvPr id="125" name="Google Shape;125;p24"/>
          <p:cNvSpPr txBox="1"/>
          <p:nvPr>
            <p:ph idx="2" type="body"/>
          </p:nvPr>
        </p:nvSpPr>
        <p:spPr>
          <a:xfrm>
            <a:off x="819350" y="1624425"/>
            <a:ext cx="7547100" cy="23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-O pagamento será de 20% do valor do serviço (artes simples, sem muita complexidade)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- Não será de forma diária, mas sim mensal (vamos trabalhar e no final do mês é feita a transferência do valor total do trabalho.)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>
                <a:solidFill>
                  <a:schemeClr val="dk1"/>
                </a:solidFill>
              </a:rPr>
              <a:t>-Estamos iniciando esse novo processo, então peço paciência e compreensão, as vezes pode ser lento ou confuso mas  vai dar tudo certo, estou aqui para ajudar você no que precisar,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/>
        </p:nvSpPr>
        <p:spPr>
          <a:xfrm>
            <a:off x="297450" y="322250"/>
            <a:ext cx="54408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</a:rPr>
              <a:t>Dicas para um ótimo trabalho</a:t>
            </a:r>
            <a:endParaRPr b="1" sz="3000">
              <a:solidFill>
                <a:srgbClr val="FFFFFF"/>
              </a:solidFill>
            </a:endParaRPr>
          </a:p>
        </p:txBody>
      </p:sp>
      <p:sp>
        <p:nvSpPr>
          <p:cNvPr id="131" name="Google Shape;131;p25"/>
          <p:cNvSpPr txBox="1"/>
          <p:nvPr/>
        </p:nvSpPr>
        <p:spPr>
          <a:xfrm>
            <a:off x="570100" y="1607175"/>
            <a:ext cx="7684200" cy="24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FFFFFF"/>
                </a:solidFill>
              </a:rPr>
              <a:t>1- Esteja sempre atualizado as modas do design/ tendências no mercado;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FFFFFF"/>
                </a:solidFill>
              </a:rPr>
              <a:t>2- Sempre procure referências para se reciclar;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FFFFFF"/>
                </a:solidFill>
              </a:rPr>
              <a:t>3- Separe um momento do dia para se dedicar unicamente aos nossos serviços;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FFFFFF"/>
                </a:solidFill>
              </a:rPr>
              <a:t>4- Acorde cedo e disposto “o sucesso é feito de disciplina”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FFFFFF"/>
                </a:solidFill>
              </a:rPr>
              <a:t>5- Leve os serviços e prazos a sério, isso vai ser muito importante </a:t>
            </a:r>
            <a:r>
              <a:rPr lang="pt-BR" sz="1500">
                <a:solidFill>
                  <a:srgbClr val="FFFFFF"/>
                </a:solidFill>
              </a:rPr>
              <a:t>para</a:t>
            </a:r>
            <a:r>
              <a:rPr lang="pt-BR" sz="1500">
                <a:solidFill>
                  <a:srgbClr val="FFFFFF"/>
                </a:solidFill>
              </a:rPr>
              <a:t> nós e </a:t>
            </a:r>
            <a:r>
              <a:rPr lang="pt-BR" sz="1500">
                <a:solidFill>
                  <a:srgbClr val="FFFFFF"/>
                </a:solidFill>
              </a:rPr>
              <a:t>para</a:t>
            </a:r>
            <a:r>
              <a:rPr lang="pt-BR" sz="1500">
                <a:solidFill>
                  <a:srgbClr val="FFFFFF"/>
                </a:solidFill>
              </a:rPr>
              <a:t> você em sua vida pessoal também.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FFFFFF"/>
                </a:solidFill>
              </a:rPr>
              <a:t>6- Se não concorda com algo, não reclame, questione ^^ </a:t>
            </a:r>
            <a:endParaRPr sz="15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>
            <p:ph type="title"/>
          </p:nvPr>
        </p:nvSpPr>
        <p:spPr>
          <a:xfrm>
            <a:off x="2827675" y="1597675"/>
            <a:ext cx="334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3C80D"/>
                </a:solidFill>
              </a:rPr>
              <a:t>Bom lembrar que...</a:t>
            </a:r>
            <a:endParaRPr>
              <a:solidFill>
                <a:srgbClr val="F3C80D"/>
              </a:solidFill>
            </a:endParaRPr>
          </a:p>
        </p:txBody>
      </p:sp>
      <p:sp>
        <p:nvSpPr>
          <p:cNvPr id="137" name="Google Shape;137;p26"/>
          <p:cNvSpPr txBox="1"/>
          <p:nvPr>
            <p:ph type="title"/>
          </p:nvPr>
        </p:nvSpPr>
        <p:spPr>
          <a:xfrm>
            <a:off x="832225" y="2285400"/>
            <a:ext cx="733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Sempre que precisar tirar dúvida, ou de alguma ideia ou de qualquer outra coisa nesse aspecto, estou a disposição para ajudar ! </a:t>
            </a:r>
            <a:r>
              <a:rPr b="1" lang="pt-BR" sz="2000">
                <a:solidFill>
                  <a:srgbClr val="F3C80D"/>
                </a:solidFill>
              </a:rPr>
              <a:t>Conte comigo</a:t>
            </a:r>
            <a:endParaRPr b="1" sz="2000">
              <a:solidFill>
                <a:srgbClr val="F3C80D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C3FFF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3166050" y="1805750"/>
            <a:ext cx="5109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Ocupante do cargo</a:t>
            </a:r>
            <a:endParaRPr b="0"/>
          </a:p>
        </p:txBody>
      </p:sp>
      <p:cxnSp>
        <p:nvCxnSpPr>
          <p:cNvPr id="69" name="Google Shape;69;p16"/>
          <p:cNvCxnSpPr/>
          <p:nvPr/>
        </p:nvCxnSpPr>
        <p:spPr>
          <a:xfrm>
            <a:off x="2870500" y="1655000"/>
            <a:ext cx="0" cy="19644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" name="Google Shape;70;p16"/>
          <p:cNvSpPr txBox="1"/>
          <p:nvPr>
            <p:ph type="title"/>
          </p:nvPr>
        </p:nvSpPr>
        <p:spPr>
          <a:xfrm>
            <a:off x="3228025" y="2283750"/>
            <a:ext cx="34731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DESIGN GRÁFICO</a:t>
            </a:r>
            <a:endParaRPr b="0"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0" lang="pt-BR">
                <a:solidFill>
                  <a:srgbClr val="A8A5A5"/>
                </a:solidFill>
              </a:rPr>
              <a:t>Principais </a:t>
            </a:r>
            <a:r>
              <a:rPr lang="pt-BR">
                <a:solidFill>
                  <a:srgbClr val="F3C80D"/>
                </a:solidFill>
              </a:rPr>
              <a:t>COMPETÊNCIAS</a:t>
            </a:r>
            <a:endParaRPr b="0">
              <a:solidFill>
                <a:srgbClr val="F3C80D"/>
              </a:solidFill>
            </a:endParaRPr>
          </a:p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311700" y="1609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C80D"/>
              </a:buClr>
              <a:buSzPts val="1600"/>
              <a:buAutoNum type="arabicPeriod"/>
            </a:pPr>
            <a:r>
              <a:rPr lang="pt-BR" sz="1600"/>
              <a:t>Domínio de programas de vetor (Illustrator ou Coreldraw)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3C80D"/>
              </a:buClr>
              <a:buSzPts val="1600"/>
              <a:buAutoNum type="arabicPeriod"/>
            </a:pPr>
            <a:r>
              <a:rPr lang="pt-BR" sz="1600"/>
              <a:t>Domínio do Photoshop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3C80D"/>
              </a:buClr>
              <a:buSzPts val="1600"/>
              <a:buAutoNum type="arabicPeriod"/>
            </a:pPr>
            <a:r>
              <a:rPr lang="pt-BR" sz="1600"/>
              <a:t>Saber organizar hierarquias de textos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3C80D"/>
              </a:buClr>
              <a:buSzPts val="1600"/>
              <a:buAutoNum type="arabicPeriod"/>
            </a:pPr>
            <a:r>
              <a:rPr lang="pt-BR" sz="1600"/>
              <a:t>Organização de conteúdo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F3C80D"/>
              </a:buClr>
              <a:buSzPts val="1600"/>
              <a:buAutoNum type="arabicPeriod"/>
            </a:pPr>
            <a:r>
              <a:rPr lang="pt-BR" sz="1600"/>
              <a:t>Combinação e psicologia das cores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type="title"/>
          </p:nvPr>
        </p:nvSpPr>
        <p:spPr>
          <a:xfrm>
            <a:off x="311700" y="438275"/>
            <a:ext cx="6564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3C80D"/>
                </a:solidFill>
              </a:rPr>
              <a:t>Serviços prestados que o designer deverá dominar </a:t>
            </a:r>
            <a:endParaRPr>
              <a:solidFill>
                <a:srgbClr val="F3C80D"/>
              </a:solidFill>
            </a:endParaRPr>
          </a:p>
        </p:txBody>
      </p:sp>
      <p:sp>
        <p:nvSpPr>
          <p:cNvPr id="82" name="Google Shape;82;p18"/>
          <p:cNvSpPr txBox="1"/>
          <p:nvPr>
            <p:ph idx="1" type="body"/>
          </p:nvPr>
        </p:nvSpPr>
        <p:spPr>
          <a:xfrm>
            <a:off x="713350" y="2155000"/>
            <a:ext cx="3999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C80D"/>
              </a:buClr>
              <a:buSzPts val="1600"/>
              <a:buChar char="✓"/>
            </a:pPr>
            <a:r>
              <a:rPr lang="pt-BR" sz="1600"/>
              <a:t>Post para instagram e facebook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3C80D"/>
              </a:buClr>
              <a:buSzPts val="1600"/>
              <a:buChar char="✓"/>
            </a:pPr>
            <a:r>
              <a:rPr lang="pt-BR" sz="1600"/>
              <a:t>Storie/Status 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3C80D"/>
              </a:buClr>
              <a:buSzPts val="1600"/>
              <a:buChar char="✓"/>
            </a:pPr>
            <a:r>
              <a:rPr lang="pt-BR" sz="1600"/>
              <a:t>Capa de facebook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4430750" y="2155000"/>
            <a:ext cx="3999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C80D"/>
              </a:buClr>
              <a:buSzPts val="1600"/>
              <a:buChar char="✓"/>
            </a:pPr>
            <a:r>
              <a:rPr lang="pt-BR" sz="1600"/>
              <a:t>Convite virtual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F3C80D"/>
              </a:buClr>
              <a:buSzPts val="1600"/>
              <a:buChar char="✓"/>
            </a:pPr>
            <a:r>
              <a:rPr lang="pt-BR" sz="1600"/>
              <a:t>Cartão virtual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type="title"/>
          </p:nvPr>
        </p:nvSpPr>
        <p:spPr>
          <a:xfrm>
            <a:off x="596750" y="308675"/>
            <a:ext cx="723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3C80D"/>
                </a:solidFill>
              </a:rPr>
              <a:t>Orientações -  </a:t>
            </a:r>
            <a:r>
              <a:rPr b="1" lang="pt-BR"/>
              <a:t>POST</a:t>
            </a:r>
            <a:endParaRPr b="1"/>
          </a:p>
        </p:txBody>
      </p:sp>
      <p:sp>
        <p:nvSpPr>
          <p:cNvPr id="89" name="Google Shape;89;p19"/>
          <p:cNvSpPr txBox="1"/>
          <p:nvPr>
            <p:ph idx="2" type="body"/>
          </p:nvPr>
        </p:nvSpPr>
        <p:spPr>
          <a:xfrm>
            <a:off x="4324250" y="1228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post deve ser na dimensão de </a:t>
            </a:r>
            <a:r>
              <a:rPr b="1" lang="pt-BR">
                <a:solidFill>
                  <a:srgbClr val="F3C80D"/>
                </a:solidFill>
              </a:rPr>
              <a:t>1000x1000px,</a:t>
            </a:r>
            <a:r>
              <a:rPr lang="pt-BR"/>
              <a:t> informações sempre respeitando as margens para que não haja nenhum impedimento</a:t>
            </a:r>
            <a:r>
              <a:rPr b="1" lang="pt-BR"/>
              <a:t> </a:t>
            </a:r>
            <a:r>
              <a:rPr lang="pt-BR"/>
              <a:t>caso venha cortar algo, e assim, não perder nenhum dado importante;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Organização do conteúdo e as cores apropriadas </a:t>
            </a:r>
            <a:r>
              <a:rPr lang="pt-BR"/>
              <a:t>(RGB exportadas em PNG)</a:t>
            </a:r>
            <a:r>
              <a:rPr lang="pt-BR"/>
              <a:t>;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Não usar muitas fontes para não ficar embolado;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/>
              <a:t>Dê sempre o seu melhor .^^</a:t>
            </a:r>
            <a:endParaRPr/>
          </a:p>
        </p:txBody>
      </p:sp>
      <p:pic>
        <p:nvPicPr>
          <p:cNvPr id="90" name="Google Shape;9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750" y="1152475"/>
            <a:ext cx="3413696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596750" y="308675"/>
            <a:ext cx="723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3C80D"/>
                </a:solidFill>
              </a:rPr>
              <a:t>Orientações -  </a:t>
            </a:r>
            <a:r>
              <a:rPr b="1" lang="pt-BR"/>
              <a:t>Storie/ status</a:t>
            </a:r>
            <a:endParaRPr b="1"/>
          </a:p>
        </p:txBody>
      </p:sp>
      <p:sp>
        <p:nvSpPr>
          <p:cNvPr id="96" name="Google Shape;96;p20"/>
          <p:cNvSpPr txBox="1"/>
          <p:nvPr>
            <p:ph idx="2" type="body"/>
          </p:nvPr>
        </p:nvSpPr>
        <p:spPr>
          <a:xfrm>
            <a:off x="3883350" y="1005600"/>
            <a:ext cx="3999900" cy="39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storie ou status deve ser na dimensão de </a:t>
            </a:r>
            <a:r>
              <a:rPr b="1" lang="pt-BR">
                <a:solidFill>
                  <a:srgbClr val="F3C80D"/>
                </a:solidFill>
              </a:rPr>
              <a:t>1080x1920</a:t>
            </a:r>
            <a:r>
              <a:rPr b="1" lang="pt-BR">
                <a:solidFill>
                  <a:srgbClr val="F3C80D"/>
                </a:solidFill>
              </a:rPr>
              <a:t>px,</a:t>
            </a:r>
            <a:r>
              <a:rPr lang="pt-BR"/>
              <a:t> informações sempre respeitando as margens para que não haja nenhum impedimento</a:t>
            </a:r>
            <a:r>
              <a:rPr b="1" lang="pt-BR"/>
              <a:t> </a:t>
            </a:r>
            <a:r>
              <a:rPr lang="pt-BR"/>
              <a:t>caso venha cortar algo, e assim, não perder nenhum dado importante;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Organização do conteúdo e as cores apropriadas </a:t>
            </a:r>
            <a:r>
              <a:rPr lang="pt-BR"/>
              <a:t>(RGB exportadas em PNG)</a:t>
            </a:r>
            <a:r>
              <a:rPr lang="pt-BR"/>
              <a:t>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Não usar muitas fontes para não ficar embolado;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Sempre usar as informações mais importantes do meio para cima para que a plataforma não corte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/>
              <a:t>Dê sempre o seu melhor .^^</a:t>
            </a:r>
            <a:endParaRPr/>
          </a:p>
        </p:txBody>
      </p:sp>
      <p:pic>
        <p:nvPicPr>
          <p:cNvPr id="97" name="Google Shape;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0763" y="1092075"/>
            <a:ext cx="1922507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596750" y="308675"/>
            <a:ext cx="723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3C80D"/>
                </a:solidFill>
              </a:rPr>
              <a:t>Orientações -  </a:t>
            </a:r>
            <a:r>
              <a:rPr b="1" lang="pt-BR"/>
              <a:t>Capa de facebook</a:t>
            </a:r>
            <a:endParaRPr b="1"/>
          </a:p>
        </p:txBody>
      </p:sp>
      <p:sp>
        <p:nvSpPr>
          <p:cNvPr id="103" name="Google Shape;103;p21"/>
          <p:cNvSpPr txBox="1"/>
          <p:nvPr>
            <p:ph idx="2" type="body"/>
          </p:nvPr>
        </p:nvSpPr>
        <p:spPr>
          <a:xfrm>
            <a:off x="4324250" y="1228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post deve ser na dimensão de </a:t>
            </a:r>
            <a:r>
              <a:rPr b="1" lang="pt-BR">
                <a:solidFill>
                  <a:srgbClr val="F3C80D"/>
                </a:solidFill>
              </a:rPr>
              <a:t>851</a:t>
            </a:r>
            <a:r>
              <a:rPr b="1" lang="pt-BR">
                <a:solidFill>
                  <a:srgbClr val="F3C80D"/>
                </a:solidFill>
              </a:rPr>
              <a:t>x315px,</a:t>
            </a:r>
            <a:r>
              <a:rPr lang="pt-BR"/>
              <a:t> informações sempre respeitando as margens para que não haja nenhum impedimento</a:t>
            </a:r>
            <a:r>
              <a:rPr b="1" lang="pt-BR"/>
              <a:t> </a:t>
            </a:r>
            <a:r>
              <a:rPr lang="pt-BR"/>
              <a:t>caso venha cortar algo, e assim, não perder nenhum dado importante;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Organização do conteúdo e as cores apropriadas </a:t>
            </a:r>
            <a:r>
              <a:rPr lang="pt-BR"/>
              <a:t>(RGB exportadas em PNG)</a:t>
            </a:r>
            <a:r>
              <a:rPr lang="pt-BR"/>
              <a:t>;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Não usar muitas fontes para não ficar embolado;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/>
              <a:t>Dê sempre o seu melhor .^^</a:t>
            </a:r>
            <a:endParaRPr/>
          </a:p>
        </p:txBody>
      </p:sp>
      <p:pic>
        <p:nvPicPr>
          <p:cNvPr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750" y="1010800"/>
            <a:ext cx="2935521" cy="1138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750" y="2264998"/>
            <a:ext cx="2935526" cy="1125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6750" y="3506895"/>
            <a:ext cx="2930456" cy="11381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596750" y="308675"/>
            <a:ext cx="799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3C80D"/>
                </a:solidFill>
              </a:rPr>
              <a:t>Orientações -  </a:t>
            </a:r>
            <a:r>
              <a:rPr b="1" lang="pt-BR"/>
              <a:t>Cartão virtual / Convite virtual</a:t>
            </a:r>
            <a:endParaRPr b="1"/>
          </a:p>
        </p:txBody>
      </p:sp>
      <p:sp>
        <p:nvSpPr>
          <p:cNvPr id="112" name="Google Shape;112;p22"/>
          <p:cNvSpPr txBox="1"/>
          <p:nvPr>
            <p:ph idx="2" type="body"/>
          </p:nvPr>
        </p:nvSpPr>
        <p:spPr>
          <a:xfrm>
            <a:off x="3883350" y="1005600"/>
            <a:ext cx="3999900" cy="39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Tanto o cartão quando o convite</a:t>
            </a:r>
            <a:r>
              <a:rPr lang="pt-BR"/>
              <a:t> deve ser na dimensão de </a:t>
            </a:r>
            <a:r>
              <a:rPr b="1" lang="pt-BR">
                <a:solidFill>
                  <a:srgbClr val="F3C80D"/>
                </a:solidFill>
              </a:rPr>
              <a:t>1080x1920px,</a:t>
            </a:r>
            <a:r>
              <a:rPr lang="pt-BR"/>
              <a:t> informações sempre respeitando as margens para que não haja nenhum impedimento</a:t>
            </a:r>
            <a:r>
              <a:rPr b="1" lang="pt-BR"/>
              <a:t> </a:t>
            </a:r>
            <a:r>
              <a:rPr lang="pt-BR"/>
              <a:t>caso venha cortar algo, e assim, não perder nenhum dado importante. São como se fossem os arquivos impressos porém nessas dimensões.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Organização do conteúdo e as cores apropriadas (RGB exportadas em PNG);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Não usar muitas fontes para não ficar embolado;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/>
              <a:t>Dê sempre o seu melhor .^^</a:t>
            </a:r>
            <a:endParaRPr/>
          </a:p>
        </p:txBody>
      </p:sp>
      <p:pic>
        <p:nvPicPr>
          <p:cNvPr id="113" name="Google Shape;1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850" y="1005600"/>
            <a:ext cx="3056825" cy="372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